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8"/>
  </p:notesMasterIdLst>
  <p:sldIdLst>
    <p:sldId id="256" r:id="rId2"/>
    <p:sldId id="267" r:id="rId3"/>
    <p:sldId id="265" r:id="rId4"/>
    <p:sldId id="279" r:id="rId5"/>
    <p:sldId id="263" r:id="rId6"/>
    <p:sldId id="347" r:id="rId7"/>
    <p:sldId id="349" r:id="rId8"/>
    <p:sldId id="348" r:id="rId9"/>
    <p:sldId id="262" r:id="rId10"/>
    <p:sldId id="350" r:id="rId11"/>
    <p:sldId id="351" r:id="rId12"/>
    <p:sldId id="352" r:id="rId13"/>
    <p:sldId id="298" r:id="rId14"/>
    <p:sldId id="354" r:id="rId15"/>
    <p:sldId id="260" r:id="rId16"/>
    <p:sldId id="320" r:id="rId17"/>
  </p:sldIdLst>
  <p:sldSz cx="9144000" cy="5143500" type="screen16x9"/>
  <p:notesSz cx="6858000" cy="9144000"/>
  <p:embeddedFontLst>
    <p:embeddedFont>
      <p:font typeface="Crimson Text" panose="020B0604020202020204" charset="0"/>
      <p:regular r:id="rId19"/>
      <p:bold r:id="rId20"/>
      <p:italic r:id="rId21"/>
      <p:boldItalic r:id="rId22"/>
    </p:embeddedFont>
    <p:embeddedFont>
      <p:font typeface="Montserrat" panose="00000500000000000000" pitchFamily="2" charset="0"/>
      <p:regular r:id="rId23"/>
      <p:bold r:id="rId24"/>
      <p:italic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Vidaloka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E3F43D-0C3F-4D72-9A44-97CD39BD2CC1}">
  <a:tblStyle styleId="{4AE3F43D-0C3F-4D72-9A44-97CD39BD2CC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31" autoAdjust="0"/>
    <p:restoredTop sz="93447" autoAdjust="0"/>
  </p:normalViewPr>
  <p:slideViewPr>
    <p:cSldViewPr snapToGrid="0">
      <p:cViewPr>
        <p:scale>
          <a:sx n="75" d="100"/>
          <a:sy n="75" d="100"/>
        </p:scale>
        <p:origin x="12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771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6888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220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cc7554a049_0_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cc7554a049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cc7554a049_0_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cc7554a049_0_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5297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cd8a80d6b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cd8a80d6b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cf7a3c503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cf7a3c503a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07a9a8b46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07a9a8b46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05aad17dc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05aad17dc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07aaa41fe9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07aaa41fe9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392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522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05aad17dc0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05aad17dc0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5823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3" name="Google Shape;443;p49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en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1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 idx="2" hasCustomPrompt="1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0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2" hasCustomPrompt="1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61" r:id="rId5"/>
    <p:sldLayoutId id="2147483663" r:id="rId6"/>
    <p:sldLayoutId id="2147483665" r:id="rId7"/>
    <p:sldLayoutId id="2147483666" r:id="rId8"/>
    <p:sldLayoutId id="2147483673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6000" dirty="0"/>
              <a:t>Simulasi Kehidupan di Jalanan</a:t>
            </a:r>
            <a:endParaRPr sz="6000" dirty="0"/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901700" y="3377100"/>
            <a:ext cx="7340600" cy="4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1400" dirty="0">
                <a:solidFill>
                  <a:schemeClr val="dk1"/>
                </a:solidFill>
              </a:rPr>
              <a:t>Sebuah studi kasus menggunakan penerapan Pemrograman Berbasis Objek</a:t>
            </a:r>
            <a:endParaRPr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Menu 1()</a:t>
            </a:r>
            <a:endParaRPr sz="2400" dirty="0"/>
          </a:p>
        </p:txBody>
      </p:sp>
      <p:pic>
        <p:nvPicPr>
          <p:cNvPr id="29" name="Google Shape;548;p65">
            <a:extLst>
              <a:ext uri="{FF2B5EF4-FFF2-40B4-BE49-F238E27FC236}">
                <a16:creationId xmlns:a16="http://schemas.microsoft.com/office/drawing/2014/main" id="{3E2C0F2F-3340-EBB7-DC75-2513EAAA75FF}"/>
              </a:ext>
            </a:extLst>
          </p:cNvPr>
          <p:cNvPicPr preferRelativeResize="0"/>
          <p:nvPr/>
        </p:nvPicPr>
        <p:blipFill rotWithShape="1">
          <a:blip r:embed="rId3"/>
          <a:srcRect l="2798" t="57885" r="48497" b="13780"/>
          <a:stretch/>
        </p:blipFill>
        <p:spPr>
          <a:xfrm>
            <a:off x="2644950" y="634237"/>
            <a:ext cx="3854100" cy="1405164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Google Shape;548;p65">
            <a:extLst>
              <a:ext uri="{FF2B5EF4-FFF2-40B4-BE49-F238E27FC236}">
                <a16:creationId xmlns:a16="http://schemas.microsoft.com/office/drawing/2014/main" id="{748CC4AA-CDB3-8A1A-7A67-71851248DE0F}"/>
              </a:ext>
            </a:extLst>
          </p:cNvPr>
          <p:cNvPicPr preferRelativeResize="0"/>
          <p:nvPr/>
        </p:nvPicPr>
        <p:blipFill rotWithShape="1">
          <a:blip r:embed="rId4"/>
          <a:srcRect l="2611" t="56891" r="66843" b="34989"/>
          <a:stretch/>
        </p:blipFill>
        <p:spPr>
          <a:xfrm>
            <a:off x="713224" y="2543140"/>
            <a:ext cx="2880000" cy="648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Google Shape;548;p65">
            <a:extLst>
              <a:ext uri="{FF2B5EF4-FFF2-40B4-BE49-F238E27FC236}">
                <a16:creationId xmlns:a16="http://schemas.microsoft.com/office/drawing/2014/main" id="{B7E28B4A-EA5F-F325-B1BF-064678478939}"/>
              </a:ext>
            </a:extLst>
          </p:cNvPr>
          <p:cNvPicPr preferRelativeResize="0"/>
          <p:nvPr/>
        </p:nvPicPr>
        <p:blipFill rotWithShape="1">
          <a:blip r:embed="rId4"/>
          <a:srcRect l="2611" t="64679" r="74436" b="29356"/>
          <a:stretch/>
        </p:blipFill>
        <p:spPr>
          <a:xfrm>
            <a:off x="5550776" y="2543140"/>
            <a:ext cx="2880000" cy="648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Google Shape;548;p65">
            <a:extLst>
              <a:ext uri="{FF2B5EF4-FFF2-40B4-BE49-F238E27FC236}">
                <a16:creationId xmlns:a16="http://schemas.microsoft.com/office/drawing/2014/main" id="{2CA478FE-9376-E95D-BB9D-C07607F37A16}"/>
              </a:ext>
            </a:extLst>
          </p:cNvPr>
          <p:cNvPicPr preferRelativeResize="0"/>
          <p:nvPr/>
        </p:nvPicPr>
        <p:blipFill rotWithShape="1">
          <a:blip r:embed="rId5"/>
          <a:srcRect l="2891" t="74636" r="67842" b="6721"/>
          <a:stretch/>
        </p:blipFill>
        <p:spPr>
          <a:xfrm>
            <a:off x="3047800" y="3605450"/>
            <a:ext cx="3048400" cy="109302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301B81-09A7-6FE6-0B60-CC877D13CECC}"/>
              </a:ext>
            </a:extLst>
          </p:cNvPr>
          <p:cNvSpPr txBox="1"/>
          <p:nvPr/>
        </p:nvSpPr>
        <p:spPr>
          <a:xfrm>
            <a:off x="544309" y="2129995"/>
            <a:ext cx="32178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id-ID" sz="1400" dirty="0"/>
              <a:t>tambahRute()</a:t>
            </a:r>
            <a:endParaRPr lang="en-ID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73DC18-6A51-28B2-BF6C-73FF2FBC2CD7}"/>
              </a:ext>
            </a:extLst>
          </p:cNvPr>
          <p:cNvSpPr txBox="1"/>
          <p:nvPr/>
        </p:nvSpPr>
        <p:spPr>
          <a:xfrm>
            <a:off x="5381864" y="2136344"/>
            <a:ext cx="32178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id-ID" dirty="0"/>
              <a:t>kurangi</a:t>
            </a:r>
            <a:r>
              <a:rPr lang="id-ID" sz="1400" dirty="0"/>
              <a:t>Rute()</a:t>
            </a:r>
            <a:endParaRPr lang="en-ID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89D8C5-D5C1-CAFF-2397-875909906DFF}"/>
              </a:ext>
            </a:extLst>
          </p:cNvPr>
          <p:cNvSpPr txBox="1"/>
          <p:nvPr/>
        </p:nvSpPr>
        <p:spPr>
          <a:xfrm>
            <a:off x="2963085" y="3315560"/>
            <a:ext cx="3217829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id-ID" sz="900" dirty="0"/>
              <a:t>Ketika memilih tidak akan kembali ke menu utama</a:t>
            </a:r>
            <a:endParaRPr lang="en-ID" sz="900" dirty="0"/>
          </a:p>
        </p:txBody>
      </p:sp>
    </p:spTree>
    <p:extLst>
      <p:ext uri="{BB962C8B-B14F-4D97-AF65-F5344CB8AC3E}">
        <p14:creationId xmlns:p14="http://schemas.microsoft.com/office/powerpoint/2010/main" val="686442576"/>
      </p:ext>
    </p:extLst>
  </p:cSld>
  <p:clrMapOvr>
    <a:masterClrMapping/>
  </p:clrMapOvr>
  <p:transition spd="slow">
    <p:pull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Menu 2()</a:t>
            </a:r>
            <a:endParaRPr sz="2400" dirty="0"/>
          </a:p>
        </p:txBody>
      </p:sp>
      <p:pic>
        <p:nvPicPr>
          <p:cNvPr id="6" name="Google Shape;548;p65">
            <a:extLst>
              <a:ext uri="{FF2B5EF4-FFF2-40B4-BE49-F238E27FC236}">
                <a16:creationId xmlns:a16="http://schemas.microsoft.com/office/drawing/2014/main" id="{67AE1BF4-09C4-3116-D30B-C0479586B33E}"/>
              </a:ext>
            </a:extLst>
          </p:cNvPr>
          <p:cNvPicPr preferRelativeResize="0"/>
          <p:nvPr/>
        </p:nvPicPr>
        <p:blipFill rotWithShape="1">
          <a:blip r:embed="rId3"/>
          <a:srcRect l="2960" t="4799" r="66078" b="75723"/>
          <a:stretch/>
        </p:blipFill>
        <p:spPr>
          <a:xfrm>
            <a:off x="4321179" y="1208620"/>
            <a:ext cx="3685113" cy="1407582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Google Shape;548;p65">
            <a:extLst>
              <a:ext uri="{FF2B5EF4-FFF2-40B4-BE49-F238E27FC236}">
                <a16:creationId xmlns:a16="http://schemas.microsoft.com/office/drawing/2014/main" id="{29D441C6-C6C2-7CDA-48AE-A5CAB4F5A353}"/>
              </a:ext>
            </a:extLst>
          </p:cNvPr>
          <p:cNvPicPr preferRelativeResize="0"/>
          <p:nvPr/>
        </p:nvPicPr>
        <p:blipFill rotWithShape="1">
          <a:blip r:embed="rId4"/>
          <a:srcRect l="2201" t="23629" r="79417" b="67961"/>
          <a:stretch/>
        </p:blipFill>
        <p:spPr>
          <a:xfrm>
            <a:off x="5107414" y="3159125"/>
            <a:ext cx="2112645" cy="894715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2" name="Google Shape;1358;p106">
            <a:extLst>
              <a:ext uri="{FF2B5EF4-FFF2-40B4-BE49-F238E27FC236}">
                <a16:creationId xmlns:a16="http://schemas.microsoft.com/office/drawing/2014/main" id="{8AF646E0-2132-8906-5A86-49806D3B12A6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16200000" flipV="1">
            <a:off x="5892276" y="2887663"/>
            <a:ext cx="542923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9E044AF-CEB9-A63D-F342-AC67B07F4D21}"/>
              </a:ext>
            </a:extLst>
          </p:cNvPr>
          <p:cNvSpPr txBox="1"/>
          <p:nvPr/>
        </p:nvSpPr>
        <p:spPr>
          <a:xfrm>
            <a:off x="1001095" y="2909360"/>
            <a:ext cx="32178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400" dirty="0"/>
              <a:t>Pada Menu2() terdapat dua Class anak yang diturunkan dari Class “Mobil”.</a:t>
            </a:r>
          </a:p>
        </p:txBody>
      </p:sp>
    </p:spTree>
    <p:extLst>
      <p:ext uri="{BB962C8B-B14F-4D97-AF65-F5344CB8AC3E}">
        <p14:creationId xmlns:p14="http://schemas.microsoft.com/office/powerpoint/2010/main" val="745643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Menu 2()</a:t>
            </a:r>
            <a:endParaRPr sz="2400" dirty="0"/>
          </a:p>
        </p:txBody>
      </p:sp>
      <p:pic>
        <p:nvPicPr>
          <p:cNvPr id="9" name="Google Shape;548;p65">
            <a:extLst>
              <a:ext uri="{FF2B5EF4-FFF2-40B4-BE49-F238E27FC236}">
                <a16:creationId xmlns:a16="http://schemas.microsoft.com/office/drawing/2014/main" id="{29D441C6-C6C2-7CDA-48AE-A5CAB4F5A353}"/>
              </a:ext>
            </a:extLst>
          </p:cNvPr>
          <p:cNvPicPr preferRelativeResize="0"/>
          <p:nvPr/>
        </p:nvPicPr>
        <p:blipFill rotWithShape="1">
          <a:blip r:embed="rId3"/>
          <a:srcRect l="2932" t="4882" r="32908" b="57302"/>
          <a:stretch/>
        </p:blipFill>
        <p:spPr>
          <a:xfrm>
            <a:off x="2421467" y="1213259"/>
            <a:ext cx="2761099" cy="116295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Google Shape;548;p65">
            <a:extLst>
              <a:ext uri="{FF2B5EF4-FFF2-40B4-BE49-F238E27FC236}">
                <a16:creationId xmlns:a16="http://schemas.microsoft.com/office/drawing/2014/main" id="{6EEB085E-DF1C-AA80-54A0-165B82E7AEC8}"/>
              </a:ext>
            </a:extLst>
          </p:cNvPr>
          <p:cNvPicPr preferRelativeResize="0"/>
          <p:nvPr/>
        </p:nvPicPr>
        <p:blipFill rotWithShape="1">
          <a:blip r:embed="rId4"/>
          <a:srcRect l="2201" t="23629" r="79417" b="67961"/>
          <a:stretch/>
        </p:blipFill>
        <p:spPr>
          <a:xfrm>
            <a:off x="488809" y="2571750"/>
            <a:ext cx="1653257" cy="57270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" name="Google Shape;548;p65">
            <a:extLst>
              <a:ext uri="{FF2B5EF4-FFF2-40B4-BE49-F238E27FC236}">
                <a16:creationId xmlns:a16="http://schemas.microsoft.com/office/drawing/2014/main" id="{7269DA81-9AC6-6330-DAF7-799A8D35E0C9}"/>
              </a:ext>
            </a:extLst>
          </p:cNvPr>
          <p:cNvPicPr preferRelativeResize="0"/>
          <p:nvPr/>
        </p:nvPicPr>
        <p:blipFill rotWithShape="1">
          <a:blip r:embed="rId3"/>
          <a:srcRect l="2932" t="42769" r="24578" b="31533"/>
          <a:stretch/>
        </p:blipFill>
        <p:spPr>
          <a:xfrm>
            <a:off x="2421467" y="3344271"/>
            <a:ext cx="3699003" cy="13542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Google Shape;548;p65">
            <a:extLst>
              <a:ext uri="{FF2B5EF4-FFF2-40B4-BE49-F238E27FC236}">
                <a16:creationId xmlns:a16="http://schemas.microsoft.com/office/drawing/2014/main" id="{90441911-D4B2-6463-2F2E-FE149467D3C2}"/>
              </a:ext>
            </a:extLst>
          </p:cNvPr>
          <p:cNvPicPr preferRelativeResize="0"/>
          <p:nvPr/>
        </p:nvPicPr>
        <p:blipFill rotWithShape="1">
          <a:blip r:embed="rId5"/>
          <a:srcRect t="28127" r="62622" b="52759"/>
          <a:stretch/>
        </p:blipFill>
        <p:spPr>
          <a:xfrm>
            <a:off x="5465624" y="1270862"/>
            <a:ext cx="2996100" cy="1047749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" name="Google Shape;548;p65">
            <a:extLst>
              <a:ext uri="{FF2B5EF4-FFF2-40B4-BE49-F238E27FC236}">
                <a16:creationId xmlns:a16="http://schemas.microsoft.com/office/drawing/2014/main" id="{BDE652F7-6271-4494-3349-69F8AEE7101F}"/>
              </a:ext>
            </a:extLst>
          </p:cNvPr>
          <p:cNvPicPr preferRelativeResize="0"/>
          <p:nvPr/>
        </p:nvPicPr>
        <p:blipFill rotWithShape="1">
          <a:blip r:embed="rId5"/>
          <a:srcRect t="67838" r="64395" b="13764"/>
          <a:stretch/>
        </p:blipFill>
        <p:spPr>
          <a:xfrm>
            <a:off x="6298861" y="3554240"/>
            <a:ext cx="2513808" cy="933093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0" name="Google Shape;1358;p106">
            <a:extLst>
              <a:ext uri="{FF2B5EF4-FFF2-40B4-BE49-F238E27FC236}">
                <a16:creationId xmlns:a16="http://schemas.microsoft.com/office/drawing/2014/main" id="{2251AD3B-A7E4-B237-8F3C-7A771ADB0807}"/>
              </a:ext>
            </a:extLst>
          </p:cNvPr>
          <p:cNvCxnSpPr>
            <a:cxnSpLocks/>
            <a:stCxn id="3" idx="0"/>
            <a:endCxn id="9" idx="1"/>
          </p:cNvCxnSpPr>
          <p:nvPr/>
        </p:nvCxnSpPr>
        <p:spPr>
          <a:xfrm rot="5400000" flipH="1" flipV="1">
            <a:off x="1479946" y="1630230"/>
            <a:ext cx="777012" cy="1106029"/>
          </a:xfrm>
          <a:prstGeom prst="bentConnector2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58;p106">
            <a:extLst>
              <a:ext uri="{FF2B5EF4-FFF2-40B4-BE49-F238E27FC236}">
                <a16:creationId xmlns:a16="http://schemas.microsoft.com/office/drawing/2014/main" id="{C53B92D1-0F74-EADF-72F9-7A7D182B2E97}"/>
              </a:ext>
            </a:extLst>
          </p:cNvPr>
          <p:cNvCxnSpPr>
            <a:cxnSpLocks/>
            <a:stCxn id="3" idx="2"/>
            <a:endCxn id="4" idx="1"/>
          </p:cNvCxnSpPr>
          <p:nvPr/>
        </p:nvCxnSpPr>
        <p:spPr>
          <a:xfrm rot="16200000" flipH="1">
            <a:off x="1429992" y="3029896"/>
            <a:ext cx="876920" cy="1106029"/>
          </a:xfrm>
          <a:prstGeom prst="bentConnector2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358;p106">
            <a:extLst>
              <a:ext uri="{FF2B5EF4-FFF2-40B4-BE49-F238E27FC236}">
                <a16:creationId xmlns:a16="http://schemas.microsoft.com/office/drawing/2014/main" id="{AD8A9ADF-6380-0791-C88C-15D3A9763330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6120470" y="4020787"/>
            <a:ext cx="178391" cy="584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358;p106">
            <a:extLst>
              <a:ext uri="{FF2B5EF4-FFF2-40B4-BE49-F238E27FC236}">
                <a16:creationId xmlns:a16="http://schemas.microsoft.com/office/drawing/2014/main" id="{6C69DAC8-F8C0-B3EF-2B70-9BA55C6A819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 flipV="1">
            <a:off x="5182566" y="1794737"/>
            <a:ext cx="283058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09296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0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Metode pada Mobil Balap</a:t>
            </a:r>
            <a:endParaRPr sz="2400" dirty="0"/>
          </a:p>
        </p:txBody>
      </p:sp>
      <p:pic>
        <p:nvPicPr>
          <p:cNvPr id="4" name="Google Shape;548;p65">
            <a:extLst>
              <a:ext uri="{FF2B5EF4-FFF2-40B4-BE49-F238E27FC236}">
                <a16:creationId xmlns:a16="http://schemas.microsoft.com/office/drawing/2014/main" id="{D0B2DFAB-E12C-3A37-75E6-9AB38F63ED6F}"/>
              </a:ext>
            </a:extLst>
          </p:cNvPr>
          <p:cNvPicPr preferRelativeResize="0"/>
          <p:nvPr/>
        </p:nvPicPr>
        <p:blipFill rotWithShape="1">
          <a:blip r:embed="rId3"/>
          <a:srcRect l="3479" t="13963" r="56969" b="20484"/>
          <a:stretch/>
        </p:blipFill>
        <p:spPr>
          <a:xfrm>
            <a:off x="3054012" y="1198033"/>
            <a:ext cx="3035902" cy="327236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191" name="Google Shape;1191;p101"/>
          <p:cNvCxnSpPr>
            <a:cxnSpLocks/>
            <a:stCxn id="7" idx="3"/>
          </p:cNvCxnSpPr>
          <p:nvPr/>
        </p:nvCxnSpPr>
        <p:spPr>
          <a:xfrm flipV="1">
            <a:off x="2141721" y="1840040"/>
            <a:ext cx="1626558" cy="208869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7" name="Google Shape;548;p65">
            <a:extLst>
              <a:ext uri="{FF2B5EF4-FFF2-40B4-BE49-F238E27FC236}">
                <a16:creationId xmlns:a16="http://schemas.microsoft.com/office/drawing/2014/main" id="{01EEF8D0-EEC3-F7E4-BD5E-93BC1FB72283}"/>
              </a:ext>
            </a:extLst>
          </p:cNvPr>
          <p:cNvPicPr preferRelativeResize="0"/>
          <p:nvPr/>
        </p:nvPicPr>
        <p:blipFill rotWithShape="1">
          <a:blip r:embed="rId4"/>
          <a:srcRect l="2496" t="9299" r="73055" b="71797"/>
          <a:stretch/>
        </p:blipFill>
        <p:spPr>
          <a:xfrm>
            <a:off x="398048" y="1650127"/>
            <a:ext cx="1743673" cy="797564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Google Shape;548;p65">
            <a:extLst>
              <a:ext uri="{FF2B5EF4-FFF2-40B4-BE49-F238E27FC236}">
                <a16:creationId xmlns:a16="http://schemas.microsoft.com/office/drawing/2014/main" id="{59130E5E-B354-9A9A-0C74-764CD74BCDFA}"/>
              </a:ext>
            </a:extLst>
          </p:cNvPr>
          <p:cNvPicPr preferRelativeResize="0"/>
          <p:nvPr/>
        </p:nvPicPr>
        <p:blipFill rotWithShape="1">
          <a:blip r:embed="rId5"/>
          <a:srcRect l="2391" t="47144" r="73300" b="36347"/>
          <a:stretch/>
        </p:blipFill>
        <p:spPr>
          <a:xfrm>
            <a:off x="7002205" y="3316108"/>
            <a:ext cx="1636711" cy="730902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" name="Google Shape;548;p65">
            <a:extLst>
              <a:ext uri="{FF2B5EF4-FFF2-40B4-BE49-F238E27FC236}">
                <a16:creationId xmlns:a16="http://schemas.microsoft.com/office/drawing/2014/main" id="{1DF22CDB-567E-E143-DEC4-DA605BE775DE}"/>
              </a:ext>
            </a:extLst>
          </p:cNvPr>
          <p:cNvPicPr preferRelativeResize="0"/>
          <p:nvPr/>
        </p:nvPicPr>
        <p:blipFill rotWithShape="1">
          <a:blip r:embed="rId4"/>
          <a:srcRect l="2496" t="65996" r="73055" b="16179"/>
          <a:stretch/>
        </p:blipFill>
        <p:spPr>
          <a:xfrm>
            <a:off x="854193" y="3594817"/>
            <a:ext cx="1743673" cy="752074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" name="Google Shape;548;p65">
            <a:extLst>
              <a:ext uri="{FF2B5EF4-FFF2-40B4-BE49-F238E27FC236}">
                <a16:creationId xmlns:a16="http://schemas.microsoft.com/office/drawing/2014/main" id="{90341C91-F8A6-27F1-3285-3A41D7E406DB}"/>
              </a:ext>
            </a:extLst>
          </p:cNvPr>
          <p:cNvPicPr preferRelativeResize="0"/>
          <p:nvPr/>
        </p:nvPicPr>
        <p:blipFill rotWithShape="1">
          <a:blip r:embed="rId4"/>
          <a:srcRect l="2496" t="12804" r="73055" b="69872"/>
          <a:stretch/>
        </p:blipFill>
        <p:spPr>
          <a:xfrm>
            <a:off x="7002205" y="1257869"/>
            <a:ext cx="1743673" cy="730902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2" name="Google Shape;1191;p101">
            <a:extLst>
              <a:ext uri="{FF2B5EF4-FFF2-40B4-BE49-F238E27FC236}">
                <a16:creationId xmlns:a16="http://schemas.microsoft.com/office/drawing/2014/main" id="{BCEA6B2F-6D9A-E48B-2E4C-B1E407604B12}"/>
              </a:ext>
            </a:extLst>
          </p:cNvPr>
          <p:cNvCxnSpPr>
            <a:cxnSpLocks/>
            <a:stCxn id="11" idx="1"/>
          </p:cNvCxnSpPr>
          <p:nvPr/>
        </p:nvCxnSpPr>
        <p:spPr>
          <a:xfrm rot="10800000" flipV="1">
            <a:off x="4528131" y="1623320"/>
            <a:ext cx="2474075" cy="88278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" name="Google Shape;1191;p101">
            <a:extLst>
              <a:ext uri="{FF2B5EF4-FFF2-40B4-BE49-F238E27FC236}">
                <a16:creationId xmlns:a16="http://schemas.microsoft.com/office/drawing/2014/main" id="{EA886E12-FF9D-FEA5-34AD-D3DEED26AE7A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2597866" y="3681559"/>
            <a:ext cx="1281984" cy="289295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" name="Google Shape;1191;p101">
            <a:extLst>
              <a:ext uri="{FF2B5EF4-FFF2-40B4-BE49-F238E27FC236}">
                <a16:creationId xmlns:a16="http://schemas.microsoft.com/office/drawing/2014/main" id="{256A0E2A-DE94-E2FA-A917-7CFF01AFFC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51349" y="3894911"/>
            <a:ext cx="2525455" cy="15188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10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Metode pada Mobil Crossroad</a:t>
            </a:r>
            <a:endParaRPr sz="2400" dirty="0"/>
          </a:p>
        </p:txBody>
      </p:sp>
      <p:pic>
        <p:nvPicPr>
          <p:cNvPr id="4" name="Google Shape;548;p65">
            <a:extLst>
              <a:ext uri="{FF2B5EF4-FFF2-40B4-BE49-F238E27FC236}">
                <a16:creationId xmlns:a16="http://schemas.microsoft.com/office/drawing/2014/main" id="{D0B2DFAB-E12C-3A37-75E6-9AB38F63ED6F}"/>
              </a:ext>
            </a:extLst>
          </p:cNvPr>
          <p:cNvPicPr preferRelativeResize="0"/>
          <p:nvPr/>
        </p:nvPicPr>
        <p:blipFill rotWithShape="1">
          <a:blip r:embed="rId3"/>
          <a:srcRect l="6652" t="10715" r="52510" b="10950"/>
          <a:stretch/>
        </p:blipFill>
        <p:spPr>
          <a:xfrm>
            <a:off x="3117704" y="1096703"/>
            <a:ext cx="2908542" cy="3487954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191" name="Google Shape;1191;p101"/>
          <p:cNvCxnSpPr>
            <a:cxnSpLocks/>
            <a:stCxn id="7" idx="3"/>
          </p:cNvCxnSpPr>
          <p:nvPr/>
        </p:nvCxnSpPr>
        <p:spPr>
          <a:xfrm>
            <a:off x="2141744" y="2035504"/>
            <a:ext cx="1499527" cy="384972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7" name="Google Shape;548;p65">
            <a:extLst>
              <a:ext uri="{FF2B5EF4-FFF2-40B4-BE49-F238E27FC236}">
                <a16:creationId xmlns:a16="http://schemas.microsoft.com/office/drawing/2014/main" id="{01EEF8D0-EEC3-F7E4-BD5E-93BC1FB72283}"/>
              </a:ext>
            </a:extLst>
          </p:cNvPr>
          <p:cNvPicPr preferRelativeResize="0"/>
          <p:nvPr/>
        </p:nvPicPr>
        <p:blipFill rotWithShape="1">
          <a:blip r:embed="rId4"/>
          <a:srcRect l="2300" t="12286" r="74575" b="68395"/>
          <a:stretch/>
        </p:blipFill>
        <p:spPr>
          <a:xfrm>
            <a:off x="438150" y="1623319"/>
            <a:ext cx="1703594" cy="82437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Google Shape;548;p65">
            <a:extLst>
              <a:ext uri="{FF2B5EF4-FFF2-40B4-BE49-F238E27FC236}">
                <a16:creationId xmlns:a16="http://schemas.microsoft.com/office/drawing/2014/main" id="{59130E5E-B354-9A9A-0C74-764CD74BCDFA}"/>
              </a:ext>
            </a:extLst>
          </p:cNvPr>
          <p:cNvPicPr preferRelativeResize="0"/>
          <p:nvPr/>
        </p:nvPicPr>
        <p:blipFill rotWithShape="1">
          <a:blip r:embed="rId5"/>
          <a:srcRect l="1956" t="10305" r="73408" b="80881"/>
          <a:stretch/>
        </p:blipFill>
        <p:spPr>
          <a:xfrm>
            <a:off x="1026952" y="4163943"/>
            <a:ext cx="1667827" cy="534532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2" name="Google Shape;1191;p101">
            <a:extLst>
              <a:ext uri="{FF2B5EF4-FFF2-40B4-BE49-F238E27FC236}">
                <a16:creationId xmlns:a16="http://schemas.microsoft.com/office/drawing/2014/main" id="{BCEA6B2F-6D9A-E48B-2E4C-B1E407604B12}"/>
              </a:ext>
            </a:extLst>
          </p:cNvPr>
          <p:cNvCxnSpPr>
            <a:cxnSpLocks/>
            <a:stCxn id="3" idx="1"/>
          </p:cNvCxnSpPr>
          <p:nvPr/>
        </p:nvCxnSpPr>
        <p:spPr>
          <a:xfrm rot="10800000" flipV="1">
            <a:off x="4261758" y="1650488"/>
            <a:ext cx="2673565" cy="121932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" name="Google Shape;1191;p101">
            <a:extLst>
              <a:ext uri="{FF2B5EF4-FFF2-40B4-BE49-F238E27FC236}">
                <a16:creationId xmlns:a16="http://schemas.microsoft.com/office/drawing/2014/main" id="{EA886E12-FF9D-FEA5-34AD-D3DEED26AE7A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854471" y="3395663"/>
            <a:ext cx="847579" cy="97502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4" name="Google Shape;1191;p101">
            <a:extLst>
              <a:ext uri="{FF2B5EF4-FFF2-40B4-BE49-F238E27FC236}">
                <a16:creationId xmlns:a16="http://schemas.microsoft.com/office/drawing/2014/main" id="{256A0E2A-DE94-E2FA-A917-7CFF01AFFCCC}"/>
              </a:ext>
            </a:extLst>
          </p:cNvPr>
          <p:cNvCxnSpPr>
            <a:cxnSpLocks/>
            <a:stCxn id="22" idx="1"/>
          </p:cNvCxnSpPr>
          <p:nvPr/>
        </p:nvCxnSpPr>
        <p:spPr>
          <a:xfrm rot="10800000" flipV="1">
            <a:off x="4124975" y="3444414"/>
            <a:ext cx="2417226" cy="348806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C000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Google Shape;548;p65">
            <a:extLst>
              <a:ext uri="{FF2B5EF4-FFF2-40B4-BE49-F238E27FC236}">
                <a16:creationId xmlns:a16="http://schemas.microsoft.com/office/drawing/2014/main" id="{D9E58D0F-9AD2-8E3E-6E80-7CEE1001281D}"/>
              </a:ext>
            </a:extLst>
          </p:cNvPr>
          <p:cNvPicPr preferRelativeResize="0"/>
          <p:nvPr/>
        </p:nvPicPr>
        <p:blipFill rotWithShape="1">
          <a:blip r:embed="rId4"/>
          <a:srcRect l="2300" t="68257" r="74575" b="12424"/>
          <a:stretch/>
        </p:blipFill>
        <p:spPr>
          <a:xfrm>
            <a:off x="6935322" y="1238304"/>
            <a:ext cx="1703594" cy="82437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" name="Google Shape;548;p65">
            <a:extLst>
              <a:ext uri="{FF2B5EF4-FFF2-40B4-BE49-F238E27FC236}">
                <a16:creationId xmlns:a16="http://schemas.microsoft.com/office/drawing/2014/main" id="{A56B6F55-A29F-9E3C-8298-0AD6BA8E6753}"/>
              </a:ext>
            </a:extLst>
          </p:cNvPr>
          <p:cNvPicPr preferRelativeResize="0"/>
          <p:nvPr/>
        </p:nvPicPr>
        <p:blipFill rotWithShape="1">
          <a:blip r:embed="rId5"/>
          <a:srcRect l="1956" t="19840" r="73408" b="64715"/>
          <a:stretch/>
        </p:blipFill>
        <p:spPr>
          <a:xfrm>
            <a:off x="6797589" y="3962867"/>
            <a:ext cx="1476426" cy="735608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" name="Google Shape;548;p65">
            <a:extLst>
              <a:ext uri="{FF2B5EF4-FFF2-40B4-BE49-F238E27FC236}">
                <a16:creationId xmlns:a16="http://schemas.microsoft.com/office/drawing/2014/main" id="{0EA910DF-877D-D6FD-A996-4B0D0B2BDDFF}"/>
              </a:ext>
            </a:extLst>
          </p:cNvPr>
          <p:cNvPicPr preferRelativeResize="0"/>
          <p:nvPr/>
        </p:nvPicPr>
        <p:blipFill rotWithShape="1">
          <a:blip r:embed="rId6"/>
          <a:srcRect l="5222" t="17551" r="60425" b="69757"/>
          <a:stretch/>
        </p:blipFill>
        <p:spPr>
          <a:xfrm>
            <a:off x="867262" y="3179228"/>
            <a:ext cx="1987209" cy="627874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2" name="Google Shape;548;p65">
            <a:extLst>
              <a:ext uri="{FF2B5EF4-FFF2-40B4-BE49-F238E27FC236}">
                <a16:creationId xmlns:a16="http://schemas.microsoft.com/office/drawing/2014/main" id="{680482E8-EA5A-B1C3-A62C-E571FEFE4688}"/>
              </a:ext>
            </a:extLst>
          </p:cNvPr>
          <p:cNvPicPr preferRelativeResize="0"/>
          <p:nvPr/>
        </p:nvPicPr>
        <p:blipFill rotWithShape="1">
          <a:blip r:embed="rId6"/>
          <a:srcRect l="5222" t="17551" r="60425" b="69757"/>
          <a:stretch/>
        </p:blipFill>
        <p:spPr>
          <a:xfrm>
            <a:off x="6542201" y="3131214"/>
            <a:ext cx="1987200" cy="626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32" name="Google Shape;1358;p106">
            <a:extLst>
              <a:ext uri="{FF2B5EF4-FFF2-40B4-BE49-F238E27FC236}">
                <a16:creationId xmlns:a16="http://schemas.microsoft.com/office/drawing/2014/main" id="{B7FE4F53-644D-E7E2-FB11-0718E2172341}"/>
              </a:ext>
            </a:extLst>
          </p:cNvPr>
          <p:cNvCxnSpPr>
            <a:cxnSpLocks/>
            <a:stCxn id="9" idx="0"/>
            <a:endCxn id="21" idx="2"/>
          </p:cNvCxnSpPr>
          <p:nvPr/>
        </p:nvCxnSpPr>
        <p:spPr>
          <a:xfrm rot="5400000" flipH="1" flipV="1">
            <a:off x="1682446" y="3985523"/>
            <a:ext cx="356841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1358;p106">
            <a:extLst>
              <a:ext uri="{FF2B5EF4-FFF2-40B4-BE49-F238E27FC236}">
                <a16:creationId xmlns:a16="http://schemas.microsoft.com/office/drawing/2014/main" id="{AF4DD649-8D58-B2BD-8411-D0E024B3FBA6}"/>
              </a:ext>
            </a:extLst>
          </p:cNvPr>
          <p:cNvCxnSpPr>
            <a:cxnSpLocks/>
            <a:stCxn id="17" idx="0"/>
            <a:endCxn id="22" idx="2"/>
          </p:cNvCxnSpPr>
          <p:nvPr/>
        </p:nvCxnSpPr>
        <p:spPr>
          <a:xfrm rot="16200000" flipV="1">
            <a:off x="7433176" y="3860240"/>
            <a:ext cx="205253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00410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63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id-ID" dirty="0"/>
              <a:t>Inspired by nha</a:t>
            </a:r>
            <a:endParaRPr dirty="0"/>
          </a:p>
        </p:txBody>
      </p:sp>
      <p:sp>
        <p:nvSpPr>
          <p:cNvPr id="535" name="Google Shape;535;p63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 dirty="0"/>
              <a:t>“Sometimes the silence guides a mind to move to a place so far away”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123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569" name="Google Shape;1569;p123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 yourcompany.com</a:t>
            </a:r>
            <a:endParaRPr/>
          </a:p>
        </p:txBody>
      </p:sp>
      <p:grpSp>
        <p:nvGrpSpPr>
          <p:cNvPr id="1570" name="Google Shape;1570;p123"/>
          <p:cNvGrpSpPr/>
          <p:nvPr/>
        </p:nvGrpSpPr>
        <p:grpSpPr>
          <a:xfrm>
            <a:off x="4961882" y="2876803"/>
            <a:ext cx="458723" cy="458684"/>
            <a:chOff x="1379798" y="1723250"/>
            <a:chExt cx="397887" cy="397887"/>
          </a:xfrm>
        </p:grpSpPr>
        <p:sp>
          <p:nvSpPr>
            <p:cNvPr id="1571" name="Google Shape;1571;p123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23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23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23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123"/>
          <p:cNvGrpSpPr/>
          <p:nvPr/>
        </p:nvGrpSpPr>
        <p:grpSpPr>
          <a:xfrm>
            <a:off x="3721699" y="2876803"/>
            <a:ext cx="458747" cy="458684"/>
            <a:chOff x="266768" y="1721375"/>
            <a:chExt cx="397907" cy="397887"/>
          </a:xfrm>
        </p:grpSpPr>
        <p:sp>
          <p:nvSpPr>
            <p:cNvPr id="1576" name="Google Shape;1576;p123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23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123"/>
          <p:cNvGrpSpPr/>
          <p:nvPr/>
        </p:nvGrpSpPr>
        <p:grpSpPr>
          <a:xfrm>
            <a:off x="4350135" y="2876803"/>
            <a:ext cx="458699" cy="458684"/>
            <a:chOff x="864491" y="1723250"/>
            <a:chExt cx="397866" cy="397887"/>
          </a:xfrm>
        </p:grpSpPr>
        <p:sp>
          <p:nvSpPr>
            <p:cNvPr id="1579" name="Google Shape;1579;p123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23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23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2" name="Google Shape;1582;p123"/>
          <p:cNvSpPr txBox="1">
            <a:spLocks noGrp="1"/>
          </p:cNvSpPr>
          <p:nvPr>
            <p:ph type="subTitle" idx="4294967295"/>
          </p:nvPr>
        </p:nvSpPr>
        <p:spPr>
          <a:xfrm>
            <a:off x="2684380" y="408855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Please keep this slide for attribution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0"/>
          <p:cNvSpPr txBox="1">
            <a:spLocks noGrp="1"/>
          </p:cNvSpPr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d-ID" sz="4400" dirty="0"/>
              <a:t>UML Diagram</a:t>
            </a:r>
            <a:endParaRPr sz="4400" dirty="0"/>
          </a:p>
        </p:txBody>
      </p:sp>
      <p:sp>
        <p:nvSpPr>
          <p:cNvPr id="580" name="Google Shape;580;p70"/>
          <p:cNvSpPr txBox="1">
            <a:spLocks noGrp="1"/>
          </p:cNvSpPr>
          <p:nvPr>
            <p:ph type="title" idx="2"/>
          </p:nvPr>
        </p:nvSpPr>
        <p:spPr>
          <a:xfrm>
            <a:off x="5392825" y="153350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760A071-644F-5D27-2D6B-43240AFC5BC7}"/>
              </a:ext>
            </a:extLst>
          </p:cNvPr>
          <p:cNvCxnSpPr>
            <a:cxnSpLocks/>
          </p:cNvCxnSpPr>
          <p:nvPr/>
        </p:nvCxnSpPr>
        <p:spPr>
          <a:xfrm>
            <a:off x="1859404" y="2571750"/>
            <a:ext cx="5184321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68"/>
          <p:cNvPicPr preferRelativeResize="0"/>
          <p:nvPr/>
        </p:nvPicPr>
        <p:blipFill rotWithShape="1">
          <a:blip r:embed="rId3"/>
          <a:srcRect l="20191" t="6321" r="11623" b="10002"/>
          <a:stretch/>
        </p:blipFill>
        <p:spPr>
          <a:xfrm>
            <a:off x="856150" y="788498"/>
            <a:ext cx="3539003" cy="3566503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B5A956-8ECA-FD95-E56F-054ABB8493A9}"/>
              </a:ext>
            </a:extLst>
          </p:cNvPr>
          <p:cNvSpPr txBox="1"/>
          <p:nvPr/>
        </p:nvSpPr>
        <p:spPr>
          <a:xfrm>
            <a:off x="5070020" y="1161795"/>
            <a:ext cx="321782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ID" sz="1400" dirty="0"/>
              <a:t>Class </a:t>
            </a:r>
            <a:r>
              <a:rPr lang="en-ID" sz="1400" dirty="0" err="1"/>
              <a:t>induk</a:t>
            </a:r>
            <a:r>
              <a:rPr lang="en-ID" sz="1400" dirty="0"/>
              <a:t> "</a:t>
            </a:r>
            <a:r>
              <a:rPr lang="en-ID" sz="1400" dirty="0" err="1"/>
              <a:t>Kendaraan</a:t>
            </a:r>
            <a:r>
              <a:rPr lang="en-ID" sz="1400" dirty="0"/>
              <a:t> </a:t>
            </a:r>
            <a:r>
              <a:rPr lang="en-ID" sz="1400" dirty="0" err="1"/>
              <a:t>Darat</a:t>
            </a:r>
            <a:r>
              <a:rPr lang="en-ID" sz="1400" dirty="0"/>
              <a:t>".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C0DA01-C69C-9DE0-7CBC-FB472CF8EB42}"/>
              </a:ext>
            </a:extLst>
          </p:cNvPr>
          <p:cNvSpPr txBox="1"/>
          <p:nvPr/>
        </p:nvSpPr>
        <p:spPr>
          <a:xfrm>
            <a:off x="5070018" y="2317952"/>
            <a:ext cx="3217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400" dirty="0"/>
              <a:t>Memiliki dua Class anak, yaitu Class “Kereta” dan Class “Mobil”.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AFAAA-BCE2-05D3-BAEE-4674076E0B2A}"/>
              </a:ext>
            </a:extLst>
          </p:cNvPr>
          <p:cNvSpPr txBox="1"/>
          <p:nvPr/>
        </p:nvSpPr>
        <p:spPr>
          <a:xfrm>
            <a:off x="5070017" y="3243041"/>
            <a:ext cx="32178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400" dirty="0"/>
              <a:t>Class “Mobil” memiliki beberapa Class anak, yaitu Class “Mobil Balap” dan Class “Mobil Crossroad”.</a:t>
            </a:r>
          </a:p>
        </p:txBody>
      </p:sp>
    </p:spTree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82"/>
          <p:cNvSpPr txBox="1">
            <a:spLocks noGrp="1"/>
          </p:cNvSpPr>
          <p:nvPr>
            <p:ph type="title"/>
          </p:nvPr>
        </p:nvSpPr>
        <p:spPr>
          <a:xfrm>
            <a:off x="4373850" y="1331600"/>
            <a:ext cx="2475300" cy="64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Program </a:t>
            </a:r>
            <a:endParaRPr dirty="0"/>
          </a:p>
        </p:txBody>
      </p:sp>
      <p:sp>
        <p:nvSpPr>
          <p:cNvPr id="711" name="Google Shape;711;p82"/>
          <p:cNvSpPr txBox="1">
            <a:spLocks noGrp="1"/>
          </p:cNvSpPr>
          <p:nvPr>
            <p:ph type="title" idx="2"/>
          </p:nvPr>
        </p:nvSpPr>
        <p:spPr>
          <a:xfrm>
            <a:off x="2294850" y="1484000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533C87-DD6D-3917-F15A-186CED54DFF6}"/>
              </a:ext>
            </a:extLst>
          </p:cNvPr>
          <p:cNvCxnSpPr>
            <a:cxnSpLocks/>
          </p:cNvCxnSpPr>
          <p:nvPr/>
        </p:nvCxnSpPr>
        <p:spPr>
          <a:xfrm>
            <a:off x="4151754" y="1409000"/>
            <a:ext cx="0" cy="216535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Class Induk</a:t>
            </a:r>
            <a:endParaRPr dirty="0"/>
          </a:p>
        </p:txBody>
      </p:sp>
      <p:pic>
        <p:nvPicPr>
          <p:cNvPr id="8" name="Google Shape;548;p65">
            <a:extLst>
              <a:ext uri="{FF2B5EF4-FFF2-40B4-BE49-F238E27FC236}">
                <a16:creationId xmlns:a16="http://schemas.microsoft.com/office/drawing/2014/main" id="{06A0A528-FF46-D23A-335D-017AEF283424}"/>
              </a:ext>
            </a:extLst>
          </p:cNvPr>
          <p:cNvPicPr preferRelativeResize="0"/>
          <p:nvPr/>
        </p:nvPicPr>
        <p:blipFill rotWithShape="1">
          <a:blip r:embed="rId3"/>
          <a:srcRect l="3138" r="29274" b="61750"/>
          <a:stretch/>
        </p:blipFill>
        <p:spPr>
          <a:xfrm>
            <a:off x="1587953" y="1462664"/>
            <a:ext cx="5968093" cy="221817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Class Anak dari Kendaraan Darat</a:t>
            </a:r>
            <a:endParaRPr sz="2400" dirty="0"/>
          </a:p>
        </p:txBody>
      </p:sp>
      <p:pic>
        <p:nvPicPr>
          <p:cNvPr id="2" name="Google Shape;548;p65">
            <a:extLst>
              <a:ext uri="{FF2B5EF4-FFF2-40B4-BE49-F238E27FC236}">
                <a16:creationId xmlns:a16="http://schemas.microsoft.com/office/drawing/2014/main" id="{D0C06EEC-94C8-A891-E39D-871846C090B4}"/>
              </a:ext>
            </a:extLst>
          </p:cNvPr>
          <p:cNvPicPr preferRelativeResize="0"/>
          <p:nvPr/>
        </p:nvPicPr>
        <p:blipFill rotWithShape="1">
          <a:blip r:embed="rId3"/>
          <a:srcRect l="3078" t="10909" r="22067" b="43109"/>
          <a:stretch/>
        </p:blipFill>
        <p:spPr>
          <a:xfrm>
            <a:off x="4572000" y="2979253"/>
            <a:ext cx="3960000" cy="1440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Google Shape;548;p65">
            <a:extLst>
              <a:ext uri="{FF2B5EF4-FFF2-40B4-BE49-F238E27FC236}">
                <a16:creationId xmlns:a16="http://schemas.microsoft.com/office/drawing/2014/main" id="{E1ABA501-BE54-6AD9-56A1-2632BED8EC92}"/>
              </a:ext>
            </a:extLst>
          </p:cNvPr>
          <p:cNvPicPr preferRelativeResize="0"/>
          <p:nvPr/>
        </p:nvPicPr>
        <p:blipFill rotWithShape="1">
          <a:blip r:embed="rId4"/>
          <a:srcRect l="2687" t="32235" r="11862" b="18652"/>
          <a:stretch/>
        </p:blipFill>
        <p:spPr>
          <a:xfrm>
            <a:off x="612000" y="1278489"/>
            <a:ext cx="3960000" cy="1440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EDB629-AA89-38B8-6573-6398985D1BE1}"/>
              </a:ext>
            </a:extLst>
          </p:cNvPr>
          <p:cNvSpPr txBox="1"/>
          <p:nvPr/>
        </p:nvSpPr>
        <p:spPr>
          <a:xfrm>
            <a:off x="5070019" y="1276531"/>
            <a:ext cx="32178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Class turunan dari Class “Kendaraan Darat”.</a:t>
            </a:r>
            <a:endParaRPr lang="en-ID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1A5B4D-9AFC-79E0-1BF5-4DDCFC8A8843}"/>
              </a:ext>
            </a:extLst>
          </p:cNvPr>
          <p:cNvSpPr txBox="1"/>
          <p:nvPr/>
        </p:nvSpPr>
        <p:spPr>
          <a:xfrm>
            <a:off x="5070019" y="2287602"/>
            <a:ext cx="32178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dua metode, yaitu “tambahRute” dan “kurangiRute”.</a:t>
            </a:r>
            <a:endParaRPr lang="en-ID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09C80-DE24-C97A-11EB-B31CEA7DB715}"/>
              </a:ext>
            </a:extLst>
          </p:cNvPr>
          <p:cNvSpPr txBox="1"/>
          <p:nvPr/>
        </p:nvSpPr>
        <p:spPr>
          <a:xfrm>
            <a:off x="983083" y="3988366"/>
            <a:ext cx="32178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lima metode, yaitu “startEngine”, “stopEngine”, “maju”, “mundur”, dan “belok”.</a:t>
            </a:r>
            <a:endParaRPr lang="en-ID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541F85-6734-256C-02C8-C501785CA639}"/>
              </a:ext>
            </a:extLst>
          </p:cNvPr>
          <p:cNvSpPr txBox="1"/>
          <p:nvPr/>
        </p:nvSpPr>
        <p:spPr>
          <a:xfrm>
            <a:off x="5070019" y="1615746"/>
            <a:ext cx="321782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tujuh atribut bawaan dari Class induk dan empat atribut tambahan, total sebelas atribut.</a:t>
            </a:r>
            <a:endParaRPr lang="en-ID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996B7E-1265-DCEA-59AF-283D40E8061C}"/>
              </a:ext>
            </a:extLst>
          </p:cNvPr>
          <p:cNvSpPr txBox="1"/>
          <p:nvPr/>
        </p:nvSpPr>
        <p:spPr>
          <a:xfrm>
            <a:off x="983083" y="3316607"/>
            <a:ext cx="321782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tujuh atribut bawaan dari Class induk dan satu atribut tambahan, total memiliki delapan atribut.</a:t>
            </a:r>
            <a:endParaRPr lang="en-ID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83F6A6-532F-4CA4-A6A4-E0CE622FFA6B}"/>
              </a:ext>
            </a:extLst>
          </p:cNvPr>
          <p:cNvSpPr txBox="1"/>
          <p:nvPr/>
        </p:nvSpPr>
        <p:spPr>
          <a:xfrm>
            <a:off x="983083" y="2983402"/>
            <a:ext cx="32178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Class turunan dari Class “Kendaraan Darat”.</a:t>
            </a:r>
            <a:endParaRPr lang="en-ID" sz="1100" dirty="0"/>
          </a:p>
        </p:txBody>
      </p:sp>
    </p:spTree>
    <p:extLst>
      <p:ext uri="{BB962C8B-B14F-4D97-AF65-F5344CB8AC3E}">
        <p14:creationId xmlns:p14="http://schemas.microsoft.com/office/powerpoint/2010/main" val="299509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Class Anak dari Mobil</a:t>
            </a:r>
            <a:endParaRPr sz="2400" dirty="0"/>
          </a:p>
        </p:txBody>
      </p:sp>
      <p:pic>
        <p:nvPicPr>
          <p:cNvPr id="2" name="Google Shape;548;p65">
            <a:extLst>
              <a:ext uri="{FF2B5EF4-FFF2-40B4-BE49-F238E27FC236}">
                <a16:creationId xmlns:a16="http://schemas.microsoft.com/office/drawing/2014/main" id="{D0C06EEC-94C8-A891-E39D-871846C090B4}"/>
              </a:ext>
            </a:extLst>
          </p:cNvPr>
          <p:cNvPicPr preferRelativeResize="0"/>
          <p:nvPr/>
        </p:nvPicPr>
        <p:blipFill rotWithShape="1">
          <a:blip r:embed="rId3"/>
          <a:srcRect l="3207" t="32822" r="13730" b="37021"/>
          <a:stretch/>
        </p:blipFill>
        <p:spPr>
          <a:xfrm>
            <a:off x="4572000" y="2979253"/>
            <a:ext cx="3960000" cy="1440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" name="Google Shape;548;p65">
            <a:extLst>
              <a:ext uri="{FF2B5EF4-FFF2-40B4-BE49-F238E27FC236}">
                <a16:creationId xmlns:a16="http://schemas.microsoft.com/office/drawing/2014/main" id="{E1ABA501-BE54-6AD9-56A1-2632BED8EC92}"/>
              </a:ext>
            </a:extLst>
          </p:cNvPr>
          <p:cNvPicPr preferRelativeResize="0"/>
          <p:nvPr/>
        </p:nvPicPr>
        <p:blipFill rotWithShape="1">
          <a:blip r:embed="rId3"/>
          <a:srcRect l="2665" t="2472" r="16076" b="67183"/>
          <a:stretch/>
        </p:blipFill>
        <p:spPr>
          <a:xfrm>
            <a:off x="612000" y="1276415"/>
            <a:ext cx="3960000" cy="1440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EDB629-AA89-38B8-6573-6398985D1BE1}"/>
              </a:ext>
            </a:extLst>
          </p:cNvPr>
          <p:cNvSpPr txBox="1"/>
          <p:nvPr/>
        </p:nvSpPr>
        <p:spPr>
          <a:xfrm>
            <a:off x="5070019" y="1276531"/>
            <a:ext cx="32178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Class turunan dari Class “Mobil”.</a:t>
            </a:r>
            <a:endParaRPr lang="en-ID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1A5B4D-9AFC-79E0-1BF5-4DDCFC8A8843}"/>
              </a:ext>
            </a:extLst>
          </p:cNvPr>
          <p:cNvSpPr txBox="1"/>
          <p:nvPr/>
        </p:nvSpPr>
        <p:spPr>
          <a:xfrm>
            <a:off x="5070019" y="2458837"/>
            <a:ext cx="32178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satu metode, yaitu “race”</a:t>
            </a:r>
            <a:endParaRPr lang="en-ID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4C09C80-DE24-C97A-11EB-B31CEA7DB715}"/>
              </a:ext>
            </a:extLst>
          </p:cNvPr>
          <p:cNvSpPr txBox="1"/>
          <p:nvPr/>
        </p:nvSpPr>
        <p:spPr>
          <a:xfrm>
            <a:off x="983083" y="3988366"/>
            <a:ext cx="321782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dua metode, yaitu “sunroofTerbuka” dan “sunroofTertutup”.</a:t>
            </a:r>
            <a:endParaRPr lang="en-ID" sz="11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541F85-6734-256C-02C8-C501785CA639}"/>
              </a:ext>
            </a:extLst>
          </p:cNvPr>
          <p:cNvSpPr txBox="1"/>
          <p:nvPr/>
        </p:nvSpPr>
        <p:spPr>
          <a:xfrm>
            <a:off x="5070019" y="1696333"/>
            <a:ext cx="321782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delapan atribut bawaan dari Class induk dan dua atribut tambahan, total sepuluh atribut.</a:t>
            </a:r>
            <a:endParaRPr lang="en-ID" sz="11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996B7E-1265-DCEA-59AF-283D40E8061C}"/>
              </a:ext>
            </a:extLst>
          </p:cNvPr>
          <p:cNvSpPr txBox="1"/>
          <p:nvPr/>
        </p:nvSpPr>
        <p:spPr>
          <a:xfrm>
            <a:off x="983083" y="3316607"/>
            <a:ext cx="3217829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Memiliki delapan atribut bawaan dari Class induk dan dua atribut tambahan, total memiliki sepuluh atribut.</a:t>
            </a:r>
            <a:endParaRPr lang="en-ID" sz="1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83F6A6-532F-4CA4-A6A4-E0CE622FFA6B}"/>
              </a:ext>
            </a:extLst>
          </p:cNvPr>
          <p:cNvSpPr txBox="1"/>
          <p:nvPr/>
        </p:nvSpPr>
        <p:spPr>
          <a:xfrm>
            <a:off x="983083" y="2983402"/>
            <a:ext cx="321782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id-ID" sz="1100" dirty="0"/>
              <a:t>Class turunan dari Class “Mobil”.</a:t>
            </a:r>
            <a:endParaRPr lang="en-ID" sz="1100" dirty="0"/>
          </a:p>
        </p:txBody>
      </p:sp>
    </p:spTree>
    <p:extLst>
      <p:ext uri="{BB962C8B-B14F-4D97-AF65-F5344CB8AC3E}">
        <p14:creationId xmlns:p14="http://schemas.microsoft.com/office/powerpoint/2010/main" val="235440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6"/>
          <p:cNvSpPr txBox="1">
            <a:spLocks noGrp="1"/>
          </p:cNvSpPr>
          <p:nvPr>
            <p:ph type="title"/>
          </p:nvPr>
        </p:nvSpPr>
        <p:spPr>
          <a:xfrm>
            <a:off x="0" y="418973"/>
            <a:ext cx="360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Menu Utama</a:t>
            </a:r>
            <a:endParaRPr sz="2400" dirty="0"/>
          </a:p>
        </p:txBody>
      </p:sp>
      <p:sp>
        <p:nvSpPr>
          <p:cNvPr id="5" name="Google Shape;1329;p106">
            <a:extLst>
              <a:ext uri="{FF2B5EF4-FFF2-40B4-BE49-F238E27FC236}">
                <a16:creationId xmlns:a16="http://schemas.microsoft.com/office/drawing/2014/main" id="{B61584A7-59C3-E4E7-FB7C-8151D08E8405}"/>
              </a:ext>
            </a:extLst>
          </p:cNvPr>
          <p:cNvSpPr/>
          <p:nvPr/>
        </p:nvSpPr>
        <p:spPr>
          <a:xfrm>
            <a:off x="804333" y="1671750"/>
            <a:ext cx="3600000" cy="1800000"/>
          </a:xfrm>
          <a:prstGeom prst="roundRect">
            <a:avLst>
              <a:gd name="adj" fmla="val 0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034" t="-10029" r="-104908" b="-140085"/>
            </a:stretch>
          </a:blip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" name="Google Shape;1354;p106">
            <a:extLst>
              <a:ext uri="{FF2B5EF4-FFF2-40B4-BE49-F238E27FC236}">
                <a16:creationId xmlns:a16="http://schemas.microsoft.com/office/drawing/2014/main" id="{089EEADB-15E7-CDCA-8510-057235B44D23}"/>
              </a:ext>
            </a:extLst>
          </p:cNvPr>
          <p:cNvCxnSpPr>
            <a:cxnSpLocks/>
            <a:stCxn id="5" idx="3"/>
            <a:endCxn id="27" idx="1"/>
          </p:cNvCxnSpPr>
          <p:nvPr/>
        </p:nvCxnSpPr>
        <p:spPr>
          <a:xfrm>
            <a:off x="4404333" y="2571750"/>
            <a:ext cx="1235334" cy="635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1356;p106">
            <a:extLst>
              <a:ext uri="{FF2B5EF4-FFF2-40B4-BE49-F238E27FC236}">
                <a16:creationId xmlns:a16="http://schemas.microsoft.com/office/drawing/2014/main" id="{C1008474-DCD1-6017-68D0-4B00969F6CE9}"/>
              </a:ext>
            </a:extLst>
          </p:cNvPr>
          <p:cNvSpPr/>
          <p:nvPr/>
        </p:nvSpPr>
        <p:spPr>
          <a:xfrm>
            <a:off x="5639667" y="590437"/>
            <a:ext cx="2700000" cy="108000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1631" t="-91476" r="-242849" b="-461836"/>
            </a:stretch>
          </a:blip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" name="Google Shape;1355;p106">
            <a:extLst>
              <a:ext uri="{FF2B5EF4-FFF2-40B4-BE49-F238E27FC236}">
                <a16:creationId xmlns:a16="http://schemas.microsoft.com/office/drawing/2014/main" id="{C22DDAD5-92AF-296B-92D8-733C5A308038}"/>
              </a:ext>
            </a:extLst>
          </p:cNvPr>
          <p:cNvSpPr/>
          <p:nvPr/>
        </p:nvSpPr>
        <p:spPr>
          <a:xfrm>
            <a:off x="5639667" y="2038100"/>
            <a:ext cx="2700000" cy="108000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736" t="-375872" r="-236602" b="-131550"/>
            </a:stretch>
          </a:blip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" name="Google Shape;1357;p106">
            <a:extLst>
              <a:ext uri="{FF2B5EF4-FFF2-40B4-BE49-F238E27FC236}">
                <a16:creationId xmlns:a16="http://schemas.microsoft.com/office/drawing/2014/main" id="{171EFFDC-6A51-6DFE-9C2D-67FB2EE16BB1}"/>
              </a:ext>
            </a:extLst>
          </p:cNvPr>
          <p:cNvSpPr/>
          <p:nvPr/>
        </p:nvSpPr>
        <p:spPr>
          <a:xfrm>
            <a:off x="5639668" y="3471750"/>
            <a:ext cx="2700000" cy="1080000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2300" t="-525381" r="-326541" b="-61799"/>
            </a:stretch>
          </a:blip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9" name="Google Shape;1358;p106">
            <a:extLst>
              <a:ext uri="{FF2B5EF4-FFF2-40B4-BE49-F238E27FC236}">
                <a16:creationId xmlns:a16="http://schemas.microsoft.com/office/drawing/2014/main" id="{03DE1124-D194-3B3D-F55F-EBC8FB8CFBED}"/>
              </a:ext>
            </a:extLst>
          </p:cNvPr>
          <p:cNvCxnSpPr>
            <a:cxnSpLocks/>
            <a:stCxn id="5" idx="0"/>
            <a:endCxn id="26" idx="1"/>
          </p:cNvCxnSpPr>
          <p:nvPr/>
        </p:nvCxnSpPr>
        <p:spPr>
          <a:xfrm rot="5400000" flipH="1" flipV="1">
            <a:off x="3851344" y="-116573"/>
            <a:ext cx="541313" cy="3035334"/>
          </a:xfrm>
          <a:prstGeom prst="bentConnector2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1359;p106">
            <a:extLst>
              <a:ext uri="{FF2B5EF4-FFF2-40B4-BE49-F238E27FC236}">
                <a16:creationId xmlns:a16="http://schemas.microsoft.com/office/drawing/2014/main" id="{80BA1BC7-D236-9FCC-0B77-6D6DA26A0902}"/>
              </a:ext>
            </a:extLst>
          </p:cNvPr>
          <p:cNvCxnSpPr>
            <a:cxnSpLocks/>
            <a:stCxn id="5" idx="2"/>
            <a:endCxn id="28" idx="1"/>
          </p:cNvCxnSpPr>
          <p:nvPr/>
        </p:nvCxnSpPr>
        <p:spPr>
          <a:xfrm rot="16200000" flipH="1">
            <a:off x="3852000" y="2224082"/>
            <a:ext cx="540000" cy="3035335"/>
          </a:xfrm>
          <a:prstGeom prst="bentConnector2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675977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400" dirty="0"/>
              <a:t>Menu 1()</a:t>
            </a:r>
            <a:endParaRPr sz="2400" dirty="0"/>
          </a:p>
        </p:txBody>
      </p:sp>
      <p:pic>
        <p:nvPicPr>
          <p:cNvPr id="548" name="Google Shape;548;p65"/>
          <p:cNvPicPr preferRelativeResize="0"/>
          <p:nvPr/>
        </p:nvPicPr>
        <p:blipFill rotWithShape="1">
          <a:blip r:embed="rId3"/>
          <a:srcRect l="6541" t="22685" r="16691" b="41523"/>
          <a:stretch/>
        </p:blipFill>
        <p:spPr>
          <a:xfrm>
            <a:off x="4367890" y="868800"/>
            <a:ext cx="4131124" cy="1238552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Google Shape;548;p65">
            <a:extLst>
              <a:ext uri="{FF2B5EF4-FFF2-40B4-BE49-F238E27FC236}">
                <a16:creationId xmlns:a16="http://schemas.microsoft.com/office/drawing/2014/main" id="{67AE1BF4-09C4-3116-D30B-C0479586B33E}"/>
              </a:ext>
            </a:extLst>
          </p:cNvPr>
          <p:cNvPicPr preferRelativeResize="0"/>
          <p:nvPr/>
        </p:nvPicPr>
        <p:blipFill rotWithShape="1">
          <a:blip r:embed="rId3"/>
          <a:srcRect l="3218" t="4322" r="61341" b="76663"/>
          <a:stretch/>
        </p:blipFill>
        <p:spPr>
          <a:xfrm>
            <a:off x="1045031" y="1647820"/>
            <a:ext cx="2666093" cy="8667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" name="Google Shape;548;p65">
            <a:extLst>
              <a:ext uri="{FF2B5EF4-FFF2-40B4-BE49-F238E27FC236}">
                <a16:creationId xmlns:a16="http://schemas.microsoft.com/office/drawing/2014/main" id="{29D441C6-C6C2-7CDA-48AE-A5CAB4F5A353}"/>
              </a:ext>
            </a:extLst>
          </p:cNvPr>
          <p:cNvPicPr preferRelativeResize="0"/>
          <p:nvPr/>
        </p:nvPicPr>
        <p:blipFill rotWithShape="1">
          <a:blip r:embed="rId4"/>
          <a:srcRect l="2779" t="23420" r="78839" b="67798"/>
          <a:stretch/>
        </p:blipFill>
        <p:spPr>
          <a:xfrm>
            <a:off x="1207910" y="2907399"/>
            <a:ext cx="2340334" cy="866777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22" name="Google Shape;1358;p106">
            <a:extLst>
              <a:ext uri="{FF2B5EF4-FFF2-40B4-BE49-F238E27FC236}">
                <a16:creationId xmlns:a16="http://schemas.microsoft.com/office/drawing/2014/main" id="{8AF646E0-2132-8906-5A86-49806D3B12A6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5400000" flipH="1" flipV="1">
            <a:off x="2181676" y="2710998"/>
            <a:ext cx="392802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" name="Google Shape;1358;p106">
            <a:extLst>
              <a:ext uri="{FF2B5EF4-FFF2-40B4-BE49-F238E27FC236}">
                <a16:creationId xmlns:a16="http://schemas.microsoft.com/office/drawing/2014/main" id="{61E5B6F1-3CB1-9A23-44F9-87A491A472DD}"/>
              </a:ext>
            </a:extLst>
          </p:cNvPr>
          <p:cNvCxnSpPr>
            <a:cxnSpLocks/>
            <a:stCxn id="548" idx="2"/>
            <a:endCxn id="30" idx="0"/>
          </p:cNvCxnSpPr>
          <p:nvPr/>
        </p:nvCxnSpPr>
        <p:spPr>
          <a:xfrm rot="16200000" flipH="1">
            <a:off x="6226481" y="2314322"/>
            <a:ext cx="413942" cy="1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" name="Google Shape;548;p65">
            <a:extLst>
              <a:ext uri="{FF2B5EF4-FFF2-40B4-BE49-F238E27FC236}">
                <a16:creationId xmlns:a16="http://schemas.microsoft.com/office/drawing/2014/main" id="{246B60E3-1416-A0B8-B400-E079A0B2BFFC}"/>
              </a:ext>
            </a:extLst>
          </p:cNvPr>
          <p:cNvPicPr preferRelativeResize="0"/>
          <p:nvPr/>
        </p:nvPicPr>
        <p:blipFill rotWithShape="1">
          <a:blip r:embed="rId4"/>
          <a:srcRect l="2798" t="32959" r="77847" b="44625"/>
          <a:stretch/>
        </p:blipFill>
        <p:spPr>
          <a:xfrm>
            <a:off x="5100406" y="2521294"/>
            <a:ext cx="2666093" cy="1991553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7" grpId="0"/>
    </p:bldLst>
  </p:timing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314</Words>
  <Application>Microsoft Office PowerPoint</Application>
  <PresentationFormat>On-screen Show (16:9)</PresentationFormat>
  <Paragraphs>42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Montserrat</vt:lpstr>
      <vt:lpstr>Crimson Text</vt:lpstr>
      <vt:lpstr>Vidaloka</vt:lpstr>
      <vt:lpstr>Open Sans</vt:lpstr>
      <vt:lpstr>Arial</vt:lpstr>
      <vt:lpstr>Wingdings</vt:lpstr>
      <vt:lpstr>Minimalist Business Slides XL by Slidesgo</vt:lpstr>
      <vt:lpstr>Simulasi Kehidupan di Jalanan</vt:lpstr>
      <vt:lpstr>UML Diagram</vt:lpstr>
      <vt:lpstr>PowerPoint Presentation</vt:lpstr>
      <vt:lpstr>Program </vt:lpstr>
      <vt:lpstr>Class Induk</vt:lpstr>
      <vt:lpstr>Class Anak dari Kendaraan Darat</vt:lpstr>
      <vt:lpstr>Class Anak dari Mobil</vt:lpstr>
      <vt:lpstr>Menu Utama</vt:lpstr>
      <vt:lpstr>Menu 1()</vt:lpstr>
      <vt:lpstr>Menu 1()</vt:lpstr>
      <vt:lpstr>Menu 2()</vt:lpstr>
      <vt:lpstr>Menu 2()</vt:lpstr>
      <vt:lpstr>Metode pada Mobil Balap</vt:lpstr>
      <vt:lpstr>Metode pada Mobil Crossroad</vt:lpstr>
      <vt:lpstr>—Inspired by nha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Simulasi Kehidupan di Jalanan</dc:title>
  <cp:lastModifiedBy>PINGKAN PUTRI NAZARINA</cp:lastModifiedBy>
  <cp:revision>3</cp:revision>
  <dcterms:modified xsi:type="dcterms:W3CDTF">2023-12-14T19:54:01Z</dcterms:modified>
</cp:coreProperties>
</file>